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71" r:id="rId3"/>
    <p:sldId id="276" r:id="rId4"/>
    <p:sldId id="285" r:id="rId5"/>
    <p:sldId id="286" r:id="rId6"/>
    <p:sldId id="287" r:id="rId7"/>
    <p:sldId id="283" r:id="rId8"/>
    <p:sldId id="284" r:id="rId9"/>
    <p:sldId id="282" r:id="rId10"/>
    <p:sldId id="296" r:id="rId11"/>
    <p:sldId id="277" r:id="rId12"/>
    <p:sldId id="289" r:id="rId13"/>
    <p:sldId id="288" r:id="rId14"/>
    <p:sldId id="278" r:id="rId15"/>
    <p:sldId id="291" r:id="rId16"/>
    <p:sldId id="290" r:id="rId17"/>
    <p:sldId id="279" r:id="rId18"/>
    <p:sldId id="280" r:id="rId19"/>
    <p:sldId id="292" r:id="rId20"/>
    <p:sldId id="293" r:id="rId21"/>
    <p:sldId id="294" r:id="rId22"/>
    <p:sldId id="295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58"/>
    <p:restoredTop sz="94589"/>
  </p:normalViewPr>
  <p:slideViewPr>
    <p:cSldViewPr snapToGrid="0" snapToObjects="1">
      <p:cViewPr>
        <p:scale>
          <a:sx n="89" d="100"/>
          <a:sy n="89" d="100"/>
        </p:scale>
        <p:origin x="320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3B1482-5563-9F4F-842D-05BA2C014E35}" type="datetimeFigureOut">
              <a:rPr lang="en-US" smtClean="0"/>
              <a:t>2/13/18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ADE59B-5B82-9042-8FB0-B84D15B4C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12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ADE59B-5B82-9042-8FB0-B84D15B4C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99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=RWO2UQ4MW7U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ADE59B-5B82-9042-8FB0-B84D15B4C9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12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www.slate.com</a:t>
            </a:r>
            <a:r>
              <a:rPr lang="en-US" dirty="0" smtClean="0"/>
              <a:t>/articles/technology/technology/2013/06/dna_math_if_police_find_a_genetic_match_that_doesn_t_mean_they_have_the.html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ADE59B-5B82-9042-8FB0-B84D15B4C9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94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www.slate.com</a:t>
            </a:r>
            <a:r>
              <a:rPr lang="en-US" dirty="0" smtClean="0"/>
              <a:t>/articles/technology/technology/2013/06/dna_math_if_police_find_a_genetic_match_that_doesn_t_mean_they_have_the.html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ADE59B-5B82-9042-8FB0-B84D15B4C9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www.mayoclinic.org</a:t>
            </a:r>
            <a:r>
              <a:rPr lang="en-US" dirty="0" smtClean="0"/>
              <a:t>/diseases-conditions/sudden-infant-death-syndrome/symptoms-causes/syc-20352800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ADE59B-5B82-9042-8FB0-B84D15B4C93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31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bayesian-intelligence.com</a:t>
            </a:r>
            <a:r>
              <a:rPr lang="en-US" dirty="0" smtClean="0"/>
              <a:t>/</a:t>
            </a:r>
            <a:r>
              <a:rPr lang="en-US" dirty="0" err="1" smtClean="0"/>
              <a:t>bwb</a:t>
            </a:r>
            <a:r>
              <a:rPr lang="en-US" dirty="0" smtClean="0"/>
              <a:t>/2012-03/sally-</a:t>
            </a:r>
            <a:r>
              <a:rPr lang="en-US" dirty="0" err="1" smtClean="0"/>
              <a:t>clark</a:t>
            </a:r>
            <a:r>
              <a:rPr lang="en-US" dirty="0" smtClean="0"/>
              <a:t>-is-wrongly-convicted-of-murdering-her-children/</a:t>
            </a: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www.slate.com</a:t>
            </a:r>
            <a:r>
              <a:rPr lang="en-US" smtClean="0"/>
              <a:t>/articles/technology/technology/2013/06/dna_math_if_police_find_a_genetic_match_that_doesn_t_mean_they_have_the.html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ADE59B-5B82-9042-8FB0-B84D15B4C9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7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bayesian-intelligence.com</a:t>
            </a:r>
            <a:r>
              <a:rPr lang="en-US" dirty="0" smtClean="0"/>
              <a:t>/</a:t>
            </a:r>
            <a:r>
              <a:rPr lang="en-US" dirty="0" err="1" smtClean="0"/>
              <a:t>bwb</a:t>
            </a:r>
            <a:r>
              <a:rPr lang="en-US" dirty="0" smtClean="0"/>
              <a:t>/2012-03/sally-</a:t>
            </a:r>
            <a:r>
              <a:rPr lang="en-US" dirty="0" err="1" smtClean="0"/>
              <a:t>clark</a:t>
            </a:r>
            <a:r>
              <a:rPr lang="en-US" dirty="0" smtClean="0"/>
              <a:t>-is-wrongly-convicted-of-murdering-her-children/</a:t>
            </a: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www.slate.com</a:t>
            </a:r>
            <a:r>
              <a:rPr lang="en-US" smtClean="0"/>
              <a:t>/articles/technology/technology/2013/06/dna_math_if_police_find_a_genetic_match_that_doesn_t_mean_they_have_the.html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ADE59B-5B82-9042-8FB0-B84D15B4C93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76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32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73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46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259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591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379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86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49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458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47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92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5AD85-50C1-884F-9CD8-84BAA84E9AB1}" type="datetimeFigureOut">
              <a:rPr lang="en-US" smtClean="0"/>
              <a:t>2/13/18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F80C6-9AED-794F-B7E7-A3BF076A02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7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893763"/>
            <a:ext cx="12192000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Critical thinking and the justice </a:t>
            </a:r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Easton White</a:t>
            </a:r>
          </a:p>
          <a:p>
            <a:r>
              <a:rPr lang="en-US" sz="4000" dirty="0" smtClean="0"/>
              <a:t>Alan Hastings</a:t>
            </a:r>
          </a:p>
          <a:p>
            <a:endParaRPr lang="en-US" sz="3200" dirty="0"/>
          </a:p>
          <a:p>
            <a:r>
              <a:rPr lang="en-US" sz="3200" dirty="0" smtClean="0"/>
              <a:t>Winter 2018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3719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Eye witness testimony is not always reliable. A number of factors may affect one’s memory.</a:t>
            </a:r>
          </a:p>
        </p:txBody>
      </p:sp>
    </p:spTree>
    <p:extLst>
      <p:ext uri="{BB962C8B-B14F-4D97-AF65-F5344CB8AC3E}">
        <p14:creationId xmlns:p14="http://schemas.microsoft.com/office/powerpoint/2010/main" val="149871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evidence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34175" cy="4351338"/>
          </a:xfrm>
        </p:spPr>
        <p:txBody>
          <a:bodyPr/>
          <a:lstStyle/>
          <a:p>
            <a:r>
              <a:rPr lang="en-US" dirty="0" smtClean="0"/>
              <a:t>DNA evidence can be mishandled like any other piece of evidence</a:t>
            </a:r>
          </a:p>
          <a:p>
            <a:r>
              <a:rPr lang="en-US" dirty="0" smtClean="0"/>
              <a:t>Often will get no match, or only close matches</a:t>
            </a:r>
          </a:p>
          <a:p>
            <a:r>
              <a:rPr lang="en-US" dirty="0" smtClean="0"/>
              <a:t>It depends on what data you are comparing the DNA evidence against</a:t>
            </a:r>
          </a:p>
          <a:p>
            <a:endParaRPr lang="en-US" dirty="0" smtClean="0"/>
          </a:p>
          <a:p>
            <a:pPr lvl="1"/>
            <a:endParaRPr lang="is-I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63" y="2219325"/>
            <a:ext cx="3637598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4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DNA evidence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34175" cy="4351338"/>
          </a:xfrm>
        </p:spPr>
        <p:txBody>
          <a:bodyPr/>
          <a:lstStyle/>
          <a:p>
            <a:r>
              <a:rPr lang="en-US" dirty="0" smtClean="0"/>
              <a:t>Suppose</a:t>
            </a:r>
            <a:r>
              <a:rPr lang="en-US" dirty="0"/>
              <a:t> </a:t>
            </a:r>
            <a:r>
              <a:rPr lang="en-US" dirty="0" smtClean="0"/>
              <a:t>you get DNA from a hair found at the scene of the crime and find six usable places in the genome to test. The chance that any given person is a genetic match at those six places is pretty small, say 1 in 5 million.</a:t>
            </a:r>
          </a:p>
          <a:p>
            <a:r>
              <a:rPr lang="en-US" dirty="0" smtClean="0"/>
              <a:t>If someone matches at those six places, are they likely the perpetrator?</a:t>
            </a:r>
            <a:endParaRPr lang="is-IS" dirty="0" smtClean="0"/>
          </a:p>
          <a:p>
            <a:pPr lvl="1"/>
            <a:endParaRPr lang="is-I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63" y="2219325"/>
            <a:ext cx="3637598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18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similar example to the DNA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91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Sudden Infant Death Syndrome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354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Sudden Infant Death Syndrome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Sally Clark, a British woman, was accused of killing her two children who died at 11 and 8 weeks of age</a:t>
            </a:r>
          </a:p>
          <a:p>
            <a:r>
              <a:rPr lang="en-US" dirty="0" smtClean="0"/>
              <a:t>Sudden infant death syndrome occurs in about 1/8543 or 0.011% of </a:t>
            </a:r>
            <a:r>
              <a:rPr lang="en-US" dirty="0" smtClean="0"/>
              <a:t>children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346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Sudden Infant Death Syndrome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Sally Clark, a British woman, was accused of killing her two children who died at 11 and 8 weeks of age</a:t>
            </a:r>
          </a:p>
          <a:p>
            <a:r>
              <a:rPr lang="en-US" dirty="0" smtClean="0"/>
              <a:t>Sudden infant death syndrome occurs in about 1/8543 or 0.011% of children</a:t>
            </a:r>
          </a:p>
          <a:p>
            <a:r>
              <a:rPr lang="en-US" dirty="0" smtClean="0"/>
              <a:t>In the court case, an “expert witness” argued that the chance of two cases of SIDS in one family was then (1/8543)*(1/8543) = 1 in 73 million</a:t>
            </a:r>
          </a:p>
          <a:p>
            <a:r>
              <a:rPr lang="en-US" dirty="0" smtClean="0"/>
              <a:t>Prosecutor argued that the chance Sally Clark was innocent was 1 in 73 million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5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Sudden Infant </a:t>
            </a:r>
            <a:r>
              <a:rPr lang="en-US" smtClean="0"/>
              <a:t>Death Syndrome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5400" dirty="0" smtClean="0"/>
          </a:p>
          <a:p>
            <a:pPr marL="0" indent="0">
              <a:buNone/>
            </a:pPr>
            <a:r>
              <a:rPr lang="en-US" sz="5400" dirty="0" smtClean="0"/>
              <a:t>We </a:t>
            </a:r>
            <a:r>
              <a:rPr lang="en-US" sz="5400" dirty="0" smtClean="0"/>
              <a:t>want to </a:t>
            </a:r>
            <a:r>
              <a:rPr lang="en-US" sz="5400" dirty="0" smtClean="0"/>
              <a:t>know is Sally Clark innocent or guilty? 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7123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main </a:t>
            </a:r>
            <a:r>
              <a:rPr lang="en-US" dirty="0" smtClean="0"/>
              <a:t>problems with argument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Assumption of </a:t>
            </a:r>
            <a:r>
              <a:rPr lang="en-US" dirty="0" smtClean="0"/>
              <a:t>independence and probability of two cases of SIDS</a:t>
            </a:r>
          </a:p>
          <a:p>
            <a:r>
              <a:rPr lang="en-US" dirty="0" smtClean="0"/>
              <a:t>Further, the calculation is not a measure of guilt or innocence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0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the probability of SIDS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number 1 in 73 million turns out to be too high</a:t>
            </a:r>
          </a:p>
          <a:p>
            <a:pPr lvl="1"/>
            <a:r>
              <a:rPr lang="en-US" dirty="0" smtClean="0"/>
              <a:t>Does not account for fact that boys are more likely to die of SIDS</a:t>
            </a:r>
          </a:p>
          <a:p>
            <a:pPr lvl="1"/>
            <a:r>
              <a:rPr lang="en-US" dirty="0" smtClean="0"/>
              <a:t>Does not account for fact that those with one SIDS case are more likely to have another</a:t>
            </a:r>
          </a:p>
          <a:p>
            <a:pPr lvl="1"/>
            <a:endParaRPr lang="en-US" dirty="0"/>
          </a:p>
          <a:p>
            <a:r>
              <a:rPr lang="en-US" dirty="0" smtClean="0"/>
              <a:t>It turns out a better estimate is something like 1 in 1,000,000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3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By the end of today:</a:t>
            </a:r>
          </a:p>
          <a:p>
            <a:r>
              <a:rPr lang="en-US" sz="3600" dirty="0" smtClean="0"/>
              <a:t>Understand common tools used in the courtroom</a:t>
            </a:r>
          </a:p>
          <a:p>
            <a:r>
              <a:rPr lang="en-US" sz="3600" dirty="0" smtClean="0"/>
              <a:t>Understand and apply basic ideas from probability theory</a:t>
            </a:r>
          </a:p>
          <a:p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83955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Interpretation of calculations in incorrect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in 1,000,000 is the probability of deaths given she is not guilty, it is not the probability she is guilty given two deaths</a:t>
            </a:r>
          </a:p>
          <a:p>
            <a:endParaRPr lang="en-US" dirty="0"/>
          </a:p>
          <a:p>
            <a:r>
              <a:rPr lang="en-US" dirty="0" smtClean="0"/>
              <a:t>We want to know what is the probability she is guilty given two deaths</a:t>
            </a:r>
          </a:p>
          <a:p>
            <a:endParaRPr lang="en-US" dirty="0"/>
          </a:p>
          <a:p>
            <a:r>
              <a:rPr lang="en-US" dirty="0" smtClean="0"/>
              <a:t>We need to “condition” our calculations on whether or not she is guilty</a:t>
            </a:r>
          </a:p>
          <a:p>
            <a:pPr marL="0" indent="0">
              <a:buNone/>
            </a:pPr>
            <a:r>
              <a:rPr lang="en-US" dirty="0" smtClean="0"/>
              <a:t>	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15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the white-board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0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be critical of how reliable various pieces of evidence are</a:t>
            </a:r>
          </a:p>
          <a:p>
            <a:r>
              <a:rPr lang="en-US" dirty="0" smtClean="0"/>
              <a:t>More lines of evidence is better than a single source</a:t>
            </a:r>
          </a:p>
          <a:p>
            <a:endParaRPr lang="en-US" dirty="0"/>
          </a:p>
          <a:p>
            <a:r>
              <a:rPr lang="en-US" dirty="0" smtClean="0"/>
              <a:t>Need to be careful with interpretations of statistics, even from “experts”</a:t>
            </a:r>
          </a:p>
          <a:p>
            <a:pPr lvl="1"/>
            <a:r>
              <a:rPr lang="en-US" dirty="0" smtClean="0"/>
              <a:t>This is particularly true with big and small 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55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for 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 on Breast cancer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107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Evidence in the courtroom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54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Evidence in the courtroom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Fingerprinting</a:t>
            </a:r>
          </a:p>
          <a:p>
            <a:r>
              <a:rPr lang="en-US" dirty="0" smtClean="0"/>
              <a:t>DNA evidence</a:t>
            </a:r>
          </a:p>
          <a:p>
            <a:r>
              <a:rPr lang="en-US" dirty="0" smtClean="0"/>
              <a:t>Eye witness testimony </a:t>
            </a:r>
          </a:p>
          <a:p>
            <a:r>
              <a:rPr lang="en-US" dirty="0" smtClean="0"/>
              <a:t>Video and audio</a:t>
            </a:r>
          </a:p>
          <a:p>
            <a:r>
              <a:rPr lang="en-US" dirty="0" smtClean="0"/>
              <a:t>Witness testimony</a:t>
            </a:r>
          </a:p>
          <a:p>
            <a:r>
              <a:rPr lang="en-US" dirty="0" smtClean="0"/>
              <a:t>Other physical evidence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503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Evidence in the courtroom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Fingerprinting</a:t>
            </a:r>
          </a:p>
          <a:p>
            <a:r>
              <a:rPr lang="en-US" b="1" dirty="0" smtClean="0"/>
              <a:t>DNA evidence</a:t>
            </a:r>
          </a:p>
          <a:p>
            <a:r>
              <a:rPr lang="en-US" b="1" dirty="0" smtClean="0"/>
              <a:t>Eye witness testimony </a:t>
            </a:r>
          </a:p>
          <a:p>
            <a:r>
              <a:rPr lang="en-US" dirty="0" smtClean="0"/>
              <a:t>Video and audio</a:t>
            </a:r>
          </a:p>
          <a:p>
            <a:r>
              <a:rPr lang="en-US" dirty="0" smtClean="0"/>
              <a:t>Witness testimony</a:t>
            </a:r>
          </a:p>
          <a:p>
            <a:r>
              <a:rPr lang="en-US" dirty="0" smtClean="0"/>
              <a:t>Other physical evidence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32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rain Games s01e03 Robbery scene - National Geographi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158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9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you remember from the scene?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people were involved in the crime (including the victim)?</a:t>
            </a:r>
          </a:p>
          <a:p>
            <a:r>
              <a:rPr lang="en-US" dirty="0" smtClean="0"/>
              <a:t>What were the robbers wearing?</a:t>
            </a:r>
          </a:p>
          <a:p>
            <a:r>
              <a:rPr lang="en-US" dirty="0" smtClean="0"/>
              <a:t>What language were they speaking?</a:t>
            </a:r>
          </a:p>
          <a:p>
            <a:r>
              <a:rPr lang="en-US" dirty="0" smtClean="0"/>
              <a:t>What else do you remember?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728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537" y="-242888"/>
            <a:ext cx="10515600" cy="1325563"/>
          </a:xfrm>
        </p:spPr>
        <p:txBody>
          <a:bodyPr/>
          <a:lstStyle/>
          <a:p>
            <a:r>
              <a:rPr lang="en-US" dirty="0" smtClean="0"/>
              <a:t>Who committed the robbery?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588" y="785813"/>
            <a:ext cx="9900474" cy="558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7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of these statements are false?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The woman’s coat is red</a:t>
            </a:r>
          </a:p>
          <a:p>
            <a:r>
              <a:rPr lang="en-US" sz="3600" dirty="0" smtClean="0"/>
              <a:t>The man dropped his camera</a:t>
            </a:r>
          </a:p>
          <a:p>
            <a:r>
              <a:rPr lang="en-US" sz="3600" dirty="0" smtClean="0"/>
              <a:t>The camera is silver</a:t>
            </a:r>
          </a:p>
          <a:p>
            <a:r>
              <a:rPr lang="en-US" sz="3600" dirty="0" smtClean="0"/>
              <a:t>The victim was wearing a backpack</a:t>
            </a:r>
          </a:p>
        </p:txBody>
      </p:sp>
    </p:spTree>
    <p:extLst>
      <p:ext uri="{BB962C8B-B14F-4D97-AF65-F5344CB8AC3E}">
        <p14:creationId xmlns:p14="http://schemas.microsoft.com/office/powerpoint/2010/main" val="116931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4924</TotalTime>
  <Words>655</Words>
  <Application>Microsoft Macintosh PowerPoint</Application>
  <PresentationFormat>Widescreen</PresentationFormat>
  <Paragraphs>99</Paragraphs>
  <Slides>23</Slides>
  <Notes>7</Notes>
  <HiddenSlides>1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Calibri</vt:lpstr>
      <vt:lpstr>Calibri Light</vt:lpstr>
      <vt:lpstr>Arial</vt:lpstr>
      <vt:lpstr>Office Theme</vt:lpstr>
      <vt:lpstr>Critical thinking and the justice system</vt:lpstr>
      <vt:lpstr>Learning objectives</vt:lpstr>
      <vt:lpstr>Evidence in the courtroom</vt:lpstr>
      <vt:lpstr>Evidence in the courtroom</vt:lpstr>
      <vt:lpstr>Evidence in the courtroom</vt:lpstr>
      <vt:lpstr>PowerPoint Presentation</vt:lpstr>
      <vt:lpstr>What do you remember from the scene?</vt:lpstr>
      <vt:lpstr>Who committed the robbery?</vt:lpstr>
      <vt:lpstr>Which of these statements are false?</vt:lpstr>
      <vt:lpstr>Conclusions</vt:lpstr>
      <vt:lpstr>DNA evidence</vt:lpstr>
      <vt:lpstr>DNA evidence</vt:lpstr>
      <vt:lpstr>A similar example to the DNA case</vt:lpstr>
      <vt:lpstr>Sudden Infant Death Syndrome</vt:lpstr>
      <vt:lpstr>Sudden Infant Death Syndrome</vt:lpstr>
      <vt:lpstr>Sudden Infant Death Syndrome</vt:lpstr>
      <vt:lpstr>Sudden Infant Death Syndrome</vt:lpstr>
      <vt:lpstr>Two main problems with argument</vt:lpstr>
      <vt:lpstr>Calculating the probability of SIDS</vt:lpstr>
      <vt:lpstr>Interpretation of calculations in incorrect</vt:lpstr>
      <vt:lpstr>To the white-board</vt:lpstr>
      <vt:lpstr>Conclusions</vt:lpstr>
      <vt:lpstr>Homework for next week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Living in a Post-Truth World: Building your personal baloney detection kit</dc:title>
  <dc:creator>Easton Radley White</dc:creator>
  <cp:lastModifiedBy>Easton Radley White</cp:lastModifiedBy>
  <cp:revision>113</cp:revision>
  <dcterms:created xsi:type="dcterms:W3CDTF">2017-12-25T01:20:25Z</dcterms:created>
  <dcterms:modified xsi:type="dcterms:W3CDTF">2018-02-14T04:16:43Z</dcterms:modified>
</cp:coreProperties>
</file>

<file path=docProps/thumbnail.jpeg>
</file>